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503" r:id="rId2"/>
    <p:sldId id="586" r:id="rId3"/>
    <p:sldId id="589" r:id="rId4"/>
    <p:sldId id="592" r:id="rId5"/>
    <p:sldId id="590" r:id="rId6"/>
    <p:sldId id="591" r:id="rId7"/>
    <p:sldId id="593" r:id="rId8"/>
    <p:sldId id="594" r:id="rId9"/>
    <p:sldId id="596" r:id="rId10"/>
    <p:sldId id="562" r:id="rId11"/>
  </p:sldIdLst>
  <p:sldSz cx="9144000" cy="6858000" type="screen4x3"/>
  <p:notesSz cx="9144000" cy="6858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71914"/>
    <a:srgbClr val="990000"/>
    <a:srgbClr val="B92525"/>
    <a:srgbClr val="F4E9E9"/>
    <a:srgbClr val="E8D0D0"/>
    <a:srgbClr val="B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Светлый стиль 3 - акцент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58" autoAdjust="0"/>
    <p:restoredTop sz="92695" autoAdjust="0"/>
  </p:normalViewPr>
  <p:slideViewPr>
    <p:cSldViewPr>
      <p:cViewPr varScale="1">
        <p:scale>
          <a:sx n="73" d="100"/>
          <a:sy n="73" d="100"/>
        </p:scale>
        <p:origin x="1308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F60474F3-15CB-452A-B2CB-E0E950A721B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CB1C4E7-5FC4-4CA1-883E-18F73870C8C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AD3C5E-7828-4B14-AE3A-0A156DB06539}" type="datetimeFigureOut">
              <a:rPr lang="ru-RU" smtClean="0"/>
              <a:pPr/>
              <a:t>28.02.2023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6DE65CC-DD43-47BB-AC03-6D302BF361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4BA25E6-1E14-4AD3-B760-B967B6EFC2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93558A-27A6-4105-BC43-2744E08666E9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85954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C84DBB-192B-4DA6-9614-697F67C962C4}" type="datetimeFigureOut">
              <a:rPr lang="ru-RU" smtClean="0"/>
              <a:pPr/>
              <a:t>28.02.2023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947DD-182C-454A-82E2-61F396CBC7B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01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3305C-354E-41E6-8746-F232CD76D728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4CE76-B465-4779-AD29-00CD05E63E5A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010F7-BC60-482B-818E-17D5EF28CAC1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13FC4-556C-4DCD-85AB-FF0DF5E2F47A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FF90E-DBD1-4359-AB61-6A2967B0EF23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28E09-7A3D-4551-9971-351873AA743B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27E695-9C06-4E5F-9B39-4B164B92DF4E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04000-532D-45A6-8414-F7A820D3D40D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A9D8B-987A-4F95-A72F-07D6DBE29683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C7AAE-1D34-494D-9275-F30D5032D50D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5753A1-8194-4A77-9954-916029423138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C1EEAF-13BE-457E-8EBE-238CB68E153F}" type="datetime1">
              <a:rPr lang="ru-RU" smtClean="0"/>
              <a:pPr/>
              <a:t>28.02.2023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DF1A2-7420-4129-AE62-B381BB5D3D1C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-12656" y="2739887"/>
            <a:ext cx="9137524" cy="1428759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defRPr/>
            </a:pPr>
            <a:r>
              <a:rPr lang="ru-RU" sz="3600" b="1" dirty="0" smtClean="0">
                <a:solidFill>
                  <a:srgbClr val="971914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История создания, причины возникновения и содержание манифеста </a:t>
            </a:r>
            <a:r>
              <a:rPr lang="en-US" sz="3600" b="1" dirty="0" smtClean="0">
                <a:solidFill>
                  <a:srgbClr val="971914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Agile.</a:t>
            </a:r>
            <a:r>
              <a:rPr lang="ru-RU" sz="3600" b="1" dirty="0" smtClean="0">
                <a:solidFill>
                  <a:srgbClr val="971914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Его роль в технологии разработки ПО.</a:t>
            </a:r>
            <a:endParaRPr lang="ru-RU" sz="3600" b="1" kern="1200" dirty="0">
              <a:solidFill>
                <a:srgbClr val="971914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81" y="126433"/>
            <a:ext cx="3604639" cy="1116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Прямоугольник 7"/>
          <p:cNvSpPr>
            <a:spLocks noChangeArrowheads="1"/>
          </p:cNvSpPr>
          <p:nvPr/>
        </p:nvSpPr>
        <p:spPr bwMode="auto">
          <a:xfrm flipH="1">
            <a:off x="-12656" y="5665932"/>
            <a:ext cx="2843213" cy="1244318"/>
          </a:xfrm>
          <a:prstGeom prst="rect">
            <a:avLst/>
          </a:prstGeom>
          <a:solidFill>
            <a:srgbClr val="971914"/>
          </a:solidFill>
          <a:ln>
            <a:noFill/>
          </a:ln>
          <a:extLst/>
        </p:spPr>
        <p:txBody>
          <a:bodyPr/>
          <a:lstStyle/>
          <a:p>
            <a:pPr algn="ctr" defTabSz="1042988"/>
            <a:endParaRPr lang="ru-RU" sz="2400"/>
          </a:p>
        </p:txBody>
      </p:sp>
      <p:sp>
        <p:nvSpPr>
          <p:cNvPr id="2053" name="Rectangle 6"/>
          <p:cNvSpPr>
            <a:spLocks noChangeArrowheads="1"/>
          </p:cNvSpPr>
          <p:nvPr/>
        </p:nvSpPr>
        <p:spPr bwMode="auto">
          <a:xfrm>
            <a:off x="-396552" y="197068"/>
            <a:ext cx="9514657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r"/>
            <a:r>
              <a:rPr lang="ru-RU" sz="2400" b="1" dirty="0">
                <a:solidFill>
                  <a:srgbClr val="A4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</a:t>
            </a:r>
          </a:p>
          <a:p>
            <a:pPr algn="r"/>
            <a:r>
              <a:rPr lang="ru-RU" sz="2400" b="1" dirty="0">
                <a:solidFill>
                  <a:srgbClr val="A4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ИНСТИТУТ УПРАВЛЕНИЯ </a:t>
            </a:r>
            <a:endParaRPr lang="en-US" sz="2400" b="1" dirty="0">
              <a:solidFill>
                <a:srgbClr val="A4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Группа 12"/>
          <p:cNvGrpSpPr>
            <a:grpSpLocks/>
          </p:cNvGrpSpPr>
          <p:nvPr/>
        </p:nvGrpSpPr>
        <p:grpSpPr bwMode="auto">
          <a:xfrm>
            <a:off x="2830560" y="6065135"/>
            <a:ext cx="6313440" cy="781050"/>
            <a:chOff x="0" y="0"/>
            <a:chExt cx="6210300" cy="781275"/>
          </a:xfrm>
        </p:grpSpPr>
        <p:pic>
          <p:nvPicPr>
            <p:cNvPr id="2056" name="Рисунок 13" descr="D:\ИПК\Фотографии\на стенд\на сайт\главная\Академия 2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4900" y="0"/>
              <a:ext cx="1028700" cy="781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7" name="Рисунок 14" descr="D:\для фотопрезентации ФПК\Презид.программа\фото Открытие Президентской  Прогр\6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75" r="-2" b="1205"/>
            <a:stretch>
              <a:fillRect/>
            </a:stretch>
          </p:blipFill>
          <p:spPr bwMode="auto">
            <a:xfrm>
              <a:off x="0" y="1"/>
              <a:ext cx="1114425" cy="781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8" name="Рисунок 15" descr="D:\Презид.программа 20 мая-05 июня 2013\30.05.13\работа в проектных группах_30.05.13\DSCF8003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62300" y="9750"/>
              <a:ext cx="1038225" cy="771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9" name="Рисунок 16" descr="D:\для фотопрезентации ФПК\Президентская программа (6) 17 сентября 2012 (З)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3600" y="9525"/>
              <a:ext cx="1028700" cy="771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60" name="Рисунок 17" descr="D:\ИПК\Фотографии\для книги Академии\1.2.Здание.jp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" b="1219"/>
            <a:stretch>
              <a:fillRect/>
            </a:stretch>
          </p:blipFill>
          <p:spPr bwMode="auto">
            <a:xfrm>
              <a:off x="4191000" y="9525"/>
              <a:ext cx="971550" cy="771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61" name="Рисунок 18" descr="D:\ИПК\Фотографии\для книги Академии\5.2.JP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62550" y="9525"/>
              <a:ext cx="1047750" cy="771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Box 2"/>
          <p:cNvSpPr txBox="1"/>
          <p:nvPr/>
        </p:nvSpPr>
        <p:spPr>
          <a:xfrm>
            <a:off x="3563888" y="5677519"/>
            <a:ext cx="6350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rgbClr val="97191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Работу </a:t>
            </a:r>
            <a:r>
              <a:rPr lang="ru-RU" b="1" dirty="0" smtClean="0">
                <a:solidFill>
                  <a:srgbClr val="97191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выполнила: студент группы Иб-321</a:t>
            </a:r>
            <a:endParaRPr lang="ru-RU" b="1" dirty="0">
              <a:solidFill>
                <a:srgbClr val="97191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663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B671D14-458A-40D9-A7BB-36322806F7C4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68611" name="Номер слайда 3"/>
          <p:cNvSpPr txBox="1">
            <a:spLocks noGrp="1"/>
          </p:cNvSpPr>
          <p:nvPr/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0D26CB69-0E5E-4F73-980D-53FFA1DC5920}" type="slidenum">
              <a:rPr lang="ru-RU" sz="1400"/>
              <a:pPr algn="r"/>
              <a:t>10</a:t>
            </a:fld>
            <a:endParaRPr lang="ru-RU" sz="1400" dirty="0"/>
          </a:p>
        </p:txBody>
      </p:sp>
      <p:pic>
        <p:nvPicPr>
          <p:cNvPr id="68612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2989262"/>
            <a:ext cx="3096344" cy="879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8613" name="Прямоугольник 5"/>
          <p:cNvSpPr>
            <a:spLocks noChangeArrowheads="1"/>
          </p:cNvSpPr>
          <p:nvPr/>
        </p:nvSpPr>
        <p:spPr bwMode="auto">
          <a:xfrm>
            <a:off x="4318000" y="0"/>
            <a:ext cx="4826000" cy="6858000"/>
          </a:xfrm>
          <a:prstGeom prst="rect">
            <a:avLst/>
          </a:prstGeom>
          <a:solidFill>
            <a:srgbClr val="971914"/>
          </a:solidFill>
          <a:ln w="9525">
            <a:noFill/>
            <a:miter lim="800000"/>
            <a:headEnd/>
            <a:tailEnd/>
          </a:ln>
        </p:spPr>
        <p:txBody>
          <a:bodyPr/>
          <a:lstStyle/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b="1" u="sng" dirty="0">
              <a:solidFill>
                <a:schemeClr val="bg1"/>
              </a:solidFill>
              <a:latin typeface="Calibri" pitchFamily="34" charset="0"/>
            </a:endParaRPr>
          </a:p>
          <a:p>
            <a:pPr algn="ctr" defTabSz="1042988"/>
            <a:r>
              <a:rPr lang="ru-RU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внимание!</a:t>
            </a:r>
          </a:p>
          <a:p>
            <a:pPr defTabSz="1042988"/>
            <a:endParaRPr lang="ru-RU" sz="1400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sz="1400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ru-RU" sz="1400" b="1" u="sng" dirty="0">
              <a:solidFill>
                <a:schemeClr val="bg1"/>
              </a:solidFill>
              <a:latin typeface="Calibri" pitchFamily="34" charset="0"/>
            </a:endParaRPr>
          </a:p>
          <a:p>
            <a:pPr defTabSz="1042988"/>
            <a:endParaRPr lang="en-US" sz="14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1042988"/>
            <a:endParaRPr lang="en-US" sz="14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1042988"/>
            <a:endParaRPr lang="en-US" sz="14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1042988"/>
            <a:endParaRPr lang="en-US" sz="14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1042988"/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ru-RU" sz="1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Адрес:</a:t>
            </a:r>
            <a:endParaRPr lang="en-US" sz="14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1042988"/>
            <a:endParaRPr lang="ru-RU" sz="1400" b="1" u="sng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defTabSz="1042988"/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603022, г. </a:t>
            </a:r>
            <a:r>
              <a:rPr lang="ru-RU" sz="1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Н.Новгород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ул. Гагарина, д.46 </a:t>
            </a: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defTabSz="1042988"/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институт управления – филиал </a:t>
            </a: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</a:p>
          <a:p>
            <a:pPr defTabSz="1042988"/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Российской академии народного хозяйства и </a:t>
            </a: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defTabSz="1042988"/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ru-RU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государственной службы при Президенте РФ</a:t>
            </a: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defTabSz="1042988"/>
            <a:endParaRPr lang="ru-RU" sz="1400" dirty="0">
              <a:solidFill>
                <a:schemeClr val="bg1"/>
              </a:solidFill>
              <a:latin typeface="Calibri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4495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8918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Box 23">
            <a:extLst>
              <a:ext uri="{FF2B5EF4-FFF2-40B4-BE49-F238E27FC236}">
                <a16:creationId xmlns:a16="http://schemas.microsoft.com/office/drawing/2014/main" id="{1BF66E4A-D0A5-445C-9A64-DFC95F05B8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8680"/>
            <a:ext cx="9144000" cy="461665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ru-RU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Определение</a:t>
            </a:r>
            <a:endParaRPr lang="ru-RU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2C6E5-BDDD-4668-B026-91D5C757DD83}"/>
              </a:ext>
            </a:extLst>
          </p:cNvPr>
          <p:cNvSpPr txBox="1"/>
          <p:nvPr/>
        </p:nvSpPr>
        <p:spPr bwMode="auto">
          <a:xfrm>
            <a:off x="6856756" y="68918"/>
            <a:ext cx="2212976" cy="430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1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ИНСТИТУТ  УПРАВЛЕНИЯ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539552" y="1127599"/>
            <a:ext cx="8064896" cy="2554545"/>
          </a:xfrm>
          <a:prstGeom prst="rect">
            <a:avLst/>
          </a:prstGeom>
          <a:ln>
            <a:solidFill>
              <a:srgbClr val="990000"/>
            </a:solidFill>
          </a:ln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Манифест гибкой разработки программного обеспечения </a:t>
            </a:r>
            <a:r>
              <a:rPr lang="ru-RU" sz="2000" b="1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(англ. </a:t>
            </a:r>
            <a:r>
              <a:rPr lang="ru-RU" sz="2000" b="1" i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Agile</a:t>
            </a:r>
            <a:r>
              <a:rPr lang="ru-RU" sz="2000" b="1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b="1" i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Manifesto</a:t>
            </a:r>
            <a:r>
              <a:rPr lang="ru-RU" sz="2000" b="1" i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— основной документ, содержащий описание ценностей и принципов гибкой разработки программного обеспечения, разработанный в феврале 2001 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года на 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встрече 17 независимых практиков нескольких методик программирования, именующих себя «</a:t>
            </a:r>
            <a:r>
              <a:rPr lang="ru-RU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Agile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Alliance</a:t>
            </a:r>
            <a:r>
              <a:rPr lang="ru-RU" sz="20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».</a:t>
            </a:r>
            <a:endParaRPr lang="ru-RU" sz="20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Текст манифеста доступен на более чем 50 языках (в т. ч. на русском), и включает в себя 4 ценности и 12 принципов.</a:t>
            </a:r>
            <a:endParaRPr lang="ru-RU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gimnazia-baimenova.ru/wp-content/uploads/2019/04/agile-manifest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91" b="26555"/>
          <a:stretch/>
        </p:blipFill>
        <p:spPr bwMode="auto">
          <a:xfrm>
            <a:off x="971600" y="4077072"/>
            <a:ext cx="7445951" cy="186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8937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8918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Box 23">
            <a:extLst>
              <a:ext uri="{FF2B5EF4-FFF2-40B4-BE49-F238E27FC236}">
                <a16:creationId xmlns:a16="http://schemas.microsoft.com/office/drawing/2014/main" id="{1BF66E4A-D0A5-445C-9A64-DFC95F05B8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31426"/>
            <a:ext cx="9144000" cy="40011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ru-RU" sz="20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История создания</a:t>
            </a:r>
            <a:endParaRPr lang="ru-RU" sz="20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2C6E5-BDDD-4668-B026-91D5C757DD83}"/>
              </a:ext>
            </a:extLst>
          </p:cNvPr>
          <p:cNvSpPr txBox="1"/>
          <p:nvPr/>
        </p:nvSpPr>
        <p:spPr bwMode="auto">
          <a:xfrm>
            <a:off x="6856756" y="68918"/>
            <a:ext cx="2212976" cy="430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1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ИНСТИТУТ  УПРАВЛЕНИЯ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874038"/>
            <a:ext cx="7920880" cy="597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411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8918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Box 23">
            <a:extLst>
              <a:ext uri="{FF2B5EF4-FFF2-40B4-BE49-F238E27FC236}">
                <a16:creationId xmlns:a16="http://schemas.microsoft.com/office/drawing/2014/main" id="{1BF66E4A-D0A5-445C-9A64-DFC95F05B8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548680"/>
            <a:ext cx="9144000" cy="461665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ru-RU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Причины возникновения</a:t>
            </a:r>
            <a:endParaRPr lang="ru-RU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2C6E5-BDDD-4668-B026-91D5C757DD83}"/>
              </a:ext>
            </a:extLst>
          </p:cNvPr>
          <p:cNvSpPr txBox="1"/>
          <p:nvPr/>
        </p:nvSpPr>
        <p:spPr bwMode="auto">
          <a:xfrm>
            <a:off x="6856756" y="68918"/>
            <a:ext cx="2212976" cy="430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1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ИНСТИТУТ  УПРАВЛЕНИЯ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539552" y="1268640"/>
            <a:ext cx="8064896" cy="2246769"/>
          </a:xfrm>
          <a:prstGeom prst="rect">
            <a:avLst/>
          </a:prstGeom>
          <a:ln>
            <a:solidFill>
              <a:srgbClr val="990000"/>
            </a:solidFill>
          </a:ln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Возникновение идеи </a:t>
            </a:r>
            <a:r>
              <a:rPr lang="ru-RU" sz="2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Agile</a:t>
            </a: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обусловлено общей усталостью разработчиков от чрезмерной бюрократии и строгости. В какой-то момент пришло осознание, что создание инновационных продуктов по прежним методикам уже невозможно. И тогда, в 2001 году группа разработчиков мира в составе 17 человек собралась в штате Юта и приняла своего рода манифест, декларирующий принципиально новые правила разработки.</a:t>
            </a:r>
            <a:endParaRPr lang="ru-RU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https://gimnazia-baimenova.ru/wp-content/uploads/2019/04/agile-manifesto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91" b="26555"/>
          <a:stretch/>
        </p:blipFill>
        <p:spPr bwMode="auto">
          <a:xfrm>
            <a:off x="971600" y="4077072"/>
            <a:ext cx="7445951" cy="186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6995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8918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Box 23">
            <a:extLst>
              <a:ext uri="{FF2B5EF4-FFF2-40B4-BE49-F238E27FC236}">
                <a16:creationId xmlns:a16="http://schemas.microsoft.com/office/drawing/2014/main" id="{1BF66E4A-D0A5-445C-9A64-DFC95F05B8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851" y="657079"/>
            <a:ext cx="9144000" cy="461665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 ценности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Agile-</a:t>
            </a:r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манифеста </a:t>
            </a:r>
            <a:endParaRPr lang="ru-RU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2C6E5-BDDD-4668-B026-91D5C757DD83}"/>
              </a:ext>
            </a:extLst>
          </p:cNvPr>
          <p:cNvSpPr txBox="1"/>
          <p:nvPr/>
        </p:nvSpPr>
        <p:spPr bwMode="auto">
          <a:xfrm>
            <a:off x="6856756" y="68918"/>
            <a:ext cx="2212976" cy="430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1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ИНСТИТУТ  УПРАВЛЕНИЯ</a:t>
            </a: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/>
          <a:srcRect l="4000" t="23540" r="5646" b="13460"/>
          <a:stretch/>
        </p:blipFill>
        <p:spPr>
          <a:xfrm>
            <a:off x="107504" y="1412776"/>
            <a:ext cx="8950468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836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8918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Box 23">
            <a:extLst>
              <a:ext uri="{FF2B5EF4-FFF2-40B4-BE49-F238E27FC236}">
                <a16:creationId xmlns:a16="http://schemas.microsoft.com/office/drawing/2014/main" id="{1BF66E4A-D0A5-445C-9A64-DFC95F05B8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0688"/>
            <a:ext cx="9144000" cy="461665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 принципов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Agile-</a:t>
            </a:r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манифеста </a:t>
            </a:r>
            <a:endParaRPr lang="ru-RU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2C6E5-BDDD-4668-B026-91D5C757DD83}"/>
              </a:ext>
            </a:extLst>
          </p:cNvPr>
          <p:cNvSpPr txBox="1"/>
          <p:nvPr/>
        </p:nvSpPr>
        <p:spPr bwMode="auto">
          <a:xfrm>
            <a:off x="6856756" y="68918"/>
            <a:ext cx="2212976" cy="430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1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ИНСТИТУТ  УПРАВЛЕНИЯ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77" y="1268760"/>
            <a:ext cx="9089010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8469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8918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Box 23">
            <a:extLst>
              <a:ext uri="{FF2B5EF4-FFF2-40B4-BE49-F238E27FC236}">
                <a16:creationId xmlns:a16="http://schemas.microsoft.com/office/drawing/2014/main" id="{1BF66E4A-D0A5-445C-9A64-DFC95F05B8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0688"/>
            <a:ext cx="9144000" cy="461665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Свод правил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Agile-</a:t>
            </a:r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манифеста</a:t>
            </a:r>
            <a:endParaRPr lang="ru-RU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2C6E5-BDDD-4668-B026-91D5C757DD83}"/>
              </a:ext>
            </a:extLst>
          </p:cNvPr>
          <p:cNvSpPr txBox="1"/>
          <p:nvPr/>
        </p:nvSpPr>
        <p:spPr bwMode="auto">
          <a:xfrm>
            <a:off x="6856756" y="68918"/>
            <a:ext cx="2212976" cy="430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1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ИНСТИТУТ  УПРАВЛЕНИЯ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b="5145"/>
          <a:stretch/>
        </p:blipFill>
        <p:spPr>
          <a:xfrm>
            <a:off x="1521532" y="3099779"/>
            <a:ext cx="6100936" cy="3758221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689588" y="1271615"/>
            <a:ext cx="7482812" cy="1938992"/>
          </a:xfrm>
          <a:prstGeom prst="rect">
            <a:avLst/>
          </a:prstGeom>
          <a:ln>
            <a:solidFill>
              <a:srgbClr val="971914"/>
            </a:solidFill>
          </a:ln>
        </p:spPr>
        <p:txBody>
          <a:bodyPr wrap="square">
            <a:spAutoFit/>
          </a:bodyPr>
          <a:lstStyle/>
          <a:p>
            <a:r>
              <a:rPr lang="ru-RU" sz="24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1) Клиент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члены команды работают </a:t>
            </a:r>
            <a:r>
              <a:rPr lang="ru-RU" sz="2400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вместе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2) Разделение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объема проекта на несколько составных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частей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3) Постоянное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развитие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участников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4) Проект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делится на спринты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0172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8918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Box 23">
            <a:extLst>
              <a:ext uri="{FF2B5EF4-FFF2-40B4-BE49-F238E27FC236}">
                <a16:creationId xmlns:a16="http://schemas.microsoft.com/office/drawing/2014/main" id="{1BF66E4A-D0A5-445C-9A64-DFC95F05B8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0688"/>
            <a:ext cx="9144000" cy="461665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12 принципов </a:t>
            </a:r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Agile-</a:t>
            </a:r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манифеста </a:t>
            </a:r>
            <a:endParaRPr lang="ru-RU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2C6E5-BDDD-4668-B026-91D5C757DD83}"/>
              </a:ext>
            </a:extLst>
          </p:cNvPr>
          <p:cNvSpPr txBox="1"/>
          <p:nvPr/>
        </p:nvSpPr>
        <p:spPr bwMode="auto">
          <a:xfrm>
            <a:off x="6856756" y="68918"/>
            <a:ext cx="2212976" cy="430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1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ИНСТИТУТ  УПРАВЛЕНИЯ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20" y="2204864"/>
            <a:ext cx="9071883" cy="325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1302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dommedtorg.ru/userfiles/icons/bezopasn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246" y="3840511"/>
            <a:ext cx="2987752" cy="2987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68918"/>
            <a:ext cx="1164169" cy="362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 Box 23">
            <a:extLst>
              <a:ext uri="{FF2B5EF4-FFF2-40B4-BE49-F238E27FC236}">
                <a16:creationId xmlns:a16="http://schemas.microsoft.com/office/drawing/2014/main" id="{1BF66E4A-D0A5-445C-9A64-DFC95F05B8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20688"/>
            <a:ext cx="9144000" cy="461665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algn="ctr"/>
            <a:r>
              <a:rPr lang="ru-RU" sz="24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Оценка результативности</a:t>
            </a:r>
            <a:endParaRPr lang="ru-RU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22C6E5-BDDD-4668-B026-91D5C757DD83}"/>
              </a:ext>
            </a:extLst>
          </p:cNvPr>
          <p:cNvSpPr txBox="1"/>
          <p:nvPr/>
        </p:nvSpPr>
        <p:spPr bwMode="auto">
          <a:xfrm>
            <a:off x="6856756" y="68918"/>
            <a:ext cx="2212976" cy="43088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ru-RU" sz="1100" b="1" dirty="0">
                <a:solidFill>
                  <a:srgbClr val="A5002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НИЖЕГОРОДСКИЙ ИНСТИТУТ  УПРАВЛЕНИЯ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323528" y="1271615"/>
            <a:ext cx="6174432" cy="4154984"/>
          </a:xfrm>
          <a:prstGeom prst="rect">
            <a:avLst/>
          </a:prstGeom>
          <a:ln>
            <a:solidFill>
              <a:srgbClr val="971914"/>
            </a:solidFill>
          </a:ln>
        </p:spPr>
        <p:txBody>
          <a:bodyPr wrap="square">
            <a:spAutoFit/>
          </a:bodyPr>
          <a:lstStyle/>
          <a:p>
            <a:r>
              <a:rPr lang="ru-RU" sz="2400" dirty="0"/>
              <a:t>После грамотного внедрения </a:t>
            </a:r>
            <a:r>
              <a:rPr lang="ru-RU" sz="2400" dirty="0" err="1"/>
              <a:t>Agile</a:t>
            </a:r>
            <a:r>
              <a:rPr lang="ru-RU" sz="2400" dirty="0"/>
              <a:t> команда начинает работать эффективнее, упрощается взаимодействие сотрудников. Однако такой радикальный переход на гибкую методологию может встретить сопротивление как со стороны руководства, так и со стороны персонала. Другими причинами отсутствия ожидаемого результата являются недостаточный опыт команды и нарушение последовательности внедрения нового подхода.</a:t>
            </a:r>
          </a:p>
        </p:txBody>
      </p:sp>
    </p:spTree>
    <p:extLst>
      <p:ext uri="{BB962C8B-B14F-4D97-AF65-F5344CB8AC3E}">
        <p14:creationId xmlns:p14="http://schemas.microsoft.com/office/powerpoint/2010/main" val="185855302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5674</TotalTime>
  <Words>321</Words>
  <Application>Microsoft Office PowerPoint</Application>
  <PresentationFormat>Экран (4:3)</PresentationFormat>
  <Paragraphs>55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Times New Roman</vt:lpstr>
      <vt:lpstr>Тема Office</vt:lpstr>
      <vt:lpstr>История создания, причины возникновения и содержание манифеста Agile. Его роль в технологии разработки ПО.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Reanimator Extreme Edition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Использование информационных технологий в управлении персоналом муниципальной службы</dc:title>
  <dc:creator>DNA7 X64</dc:creator>
  <cp:lastModifiedBy>nolik</cp:lastModifiedBy>
  <cp:revision>553</cp:revision>
  <cp:lastPrinted>2017-09-12T04:21:56Z</cp:lastPrinted>
  <dcterms:created xsi:type="dcterms:W3CDTF">2017-06-05T17:34:49Z</dcterms:created>
  <dcterms:modified xsi:type="dcterms:W3CDTF">2023-02-28T00:29:58Z</dcterms:modified>
</cp:coreProperties>
</file>

<file path=docProps/thumbnail.jpeg>
</file>